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53" autoAdjust="0"/>
  </p:normalViewPr>
  <p:slideViewPr>
    <p:cSldViewPr snapToGrid="0">
      <p:cViewPr varScale="1">
        <p:scale>
          <a:sx n="111" d="100"/>
          <a:sy n="111" d="100"/>
        </p:scale>
        <p:origin x="16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4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6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69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7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5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7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1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7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0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F21D-2287-4576-A19D-1E4B9EF141A5}" type="datetimeFigureOut">
              <a:rPr lang="ru-RU" smtClean="0"/>
              <a:t>18.09.2015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E298E-E237-477F-8AB3-11102063E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5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554" y="266263"/>
            <a:ext cx="84128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Myriad Pro" panose="020B0503030403020204" pitchFamily="34" charset="0"/>
              </a:rPr>
              <a:t>«Перспективы развития </a:t>
            </a:r>
            <a:r>
              <a:rPr lang="ru-RU" sz="3200" b="1" dirty="0" smtClean="0">
                <a:latin typeface="Myriad Pro" panose="020B0503030403020204" pitchFamily="34" charset="0"/>
              </a:rPr>
              <a:t>информационных</a:t>
            </a:r>
            <a:br>
              <a:rPr lang="ru-RU" sz="3200" b="1" dirty="0" smtClean="0">
                <a:latin typeface="Myriad Pro" panose="020B0503030403020204" pitchFamily="34" charset="0"/>
              </a:rPr>
            </a:br>
            <a:r>
              <a:rPr lang="ru-RU" sz="3200" b="1" dirty="0" smtClean="0">
                <a:latin typeface="Myriad Pro" panose="020B0503030403020204" pitchFamily="34" charset="0"/>
              </a:rPr>
              <a:t> систем  </a:t>
            </a:r>
            <a:r>
              <a:rPr lang="ru-RU" sz="3200" b="1" dirty="0">
                <a:latin typeface="Myriad Pro" panose="020B0503030403020204" pitchFamily="34" charset="0"/>
              </a:rPr>
              <a:t>в целях </a:t>
            </a:r>
            <a:r>
              <a:rPr lang="ru-RU" sz="3200" b="1" dirty="0" smtClean="0">
                <a:latin typeface="Myriad Pro" panose="020B0503030403020204" pitchFamily="34" charset="0"/>
              </a:rPr>
              <a:t>реализации</a:t>
            </a:r>
            <a:br>
              <a:rPr lang="ru-RU" sz="3200" b="1" dirty="0" smtClean="0">
                <a:latin typeface="Myriad Pro" panose="020B0503030403020204" pitchFamily="34" charset="0"/>
              </a:rPr>
            </a:br>
            <a:r>
              <a:rPr lang="en-US" sz="3200" b="1" dirty="0" smtClean="0">
                <a:latin typeface="Myriad Pro" panose="020B0503030403020204" pitchFamily="34" charset="0"/>
              </a:rPr>
              <a:t> </a:t>
            </a:r>
            <a:r>
              <a:rPr lang="ru-RU" sz="3200" b="1" dirty="0" smtClean="0">
                <a:latin typeface="Myriad Pro" panose="020B0503030403020204" pitchFamily="34" charset="0"/>
              </a:rPr>
              <a:t> Федерального закона  </a:t>
            </a:r>
            <a:r>
              <a:rPr lang="ru-RU" sz="3200" b="1" dirty="0">
                <a:latin typeface="Myriad Pro" panose="020B0503030403020204" pitchFamily="34" charset="0"/>
              </a:rPr>
              <a:t>№</a:t>
            </a:r>
            <a:r>
              <a:rPr lang="ru-RU" sz="3200" b="1" dirty="0" smtClean="0">
                <a:latin typeface="Myriad Pro" panose="020B0503030403020204" pitchFamily="34" charset="0"/>
              </a:rPr>
              <a:t>442</a:t>
            </a:r>
            <a:br>
              <a:rPr lang="ru-RU" sz="3200" b="1" dirty="0" smtClean="0">
                <a:latin typeface="Myriad Pro" panose="020B0503030403020204" pitchFamily="34" charset="0"/>
              </a:rPr>
            </a:br>
            <a:r>
              <a:rPr lang="ru-RU" sz="3200" b="1" dirty="0" smtClean="0">
                <a:latin typeface="Myriad Pro" panose="020B0503030403020204" pitchFamily="34" charset="0"/>
              </a:rPr>
              <a:t>  </a:t>
            </a:r>
            <a:r>
              <a:rPr lang="ru-RU" sz="3200" b="1" dirty="0">
                <a:latin typeface="Myriad Pro" panose="020B0503030403020204" pitchFamily="34" charset="0"/>
              </a:rPr>
              <a:t>«Об основах </a:t>
            </a:r>
            <a:r>
              <a:rPr lang="ru-RU" sz="3200" b="1" dirty="0" smtClean="0">
                <a:latin typeface="Myriad Pro" panose="020B0503030403020204" pitchFamily="34" charset="0"/>
              </a:rPr>
              <a:t>социального обслуживания</a:t>
            </a:r>
            <a:br>
              <a:rPr lang="ru-RU" sz="3200" b="1" dirty="0" smtClean="0">
                <a:latin typeface="Myriad Pro" panose="020B0503030403020204" pitchFamily="34" charset="0"/>
              </a:rPr>
            </a:br>
            <a:r>
              <a:rPr lang="ru-RU" sz="3200" b="1" dirty="0" smtClean="0">
                <a:latin typeface="Myriad Pro" panose="020B0503030403020204" pitchFamily="34" charset="0"/>
              </a:rPr>
              <a:t> граждан в Российской </a:t>
            </a:r>
            <a:r>
              <a:rPr lang="ru-RU" sz="3200" b="1" dirty="0">
                <a:latin typeface="Myriad Pro" panose="020B0503030403020204" pitchFamily="34" charset="0"/>
              </a:rPr>
              <a:t>Федерации</a:t>
            </a:r>
            <a:r>
              <a:rPr lang="ru-RU" sz="3200" b="1" dirty="0" smtClean="0">
                <a:latin typeface="Myriad Pro" panose="020B0503030403020204" pitchFamily="34" charset="0"/>
              </a:rPr>
              <a:t>»</a:t>
            </a:r>
            <a:endParaRPr lang="ru-RU" sz="3200" b="1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7938" y="3741669"/>
            <a:ext cx="4806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Директор</a:t>
            </a:r>
            <a:br>
              <a:rPr lang="ru-RU" sz="2200" dirty="0"/>
            </a:br>
            <a:r>
              <a:rPr lang="ru-RU" sz="2200" dirty="0"/>
              <a:t>ГБУ </a:t>
            </a:r>
            <a:r>
              <a:rPr lang="ru-RU" sz="2200" dirty="0" smtClean="0"/>
              <a:t>НО </a:t>
            </a:r>
            <a:r>
              <a:rPr lang="ru-RU" sz="2200" dirty="0"/>
              <a:t>«</a:t>
            </a:r>
            <a:r>
              <a:rPr lang="ru-RU" sz="2200" dirty="0" smtClean="0"/>
              <a:t>Объединённая </a:t>
            </a:r>
            <a:r>
              <a:rPr lang="ru-RU" sz="2200" dirty="0"/>
              <a:t>дирекция</a:t>
            </a:r>
            <a:br>
              <a:rPr lang="ru-RU" sz="2200" dirty="0"/>
            </a:br>
            <a:r>
              <a:rPr lang="ru-RU" sz="2200" dirty="0"/>
              <a:t>по реализации жилищных программ»</a:t>
            </a:r>
            <a:br>
              <a:rPr lang="ru-RU" sz="2200" dirty="0"/>
            </a:br>
            <a:r>
              <a:rPr lang="ru-RU" sz="2200" dirty="0"/>
              <a:t>Булычев Андрей </a:t>
            </a:r>
            <a:r>
              <a:rPr lang="ru-RU" sz="2200" dirty="0" smtClean="0"/>
              <a:t>Николаевич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10" y="3114104"/>
            <a:ext cx="2528432" cy="251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83" y="909544"/>
            <a:ext cx="843729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yriad Pro" panose="020B0503030403020204" pitchFamily="34" charset="0"/>
              </a:rPr>
              <a:t>Регистр получателей социальных услуг Нижегородской области</a:t>
            </a:r>
            <a:r>
              <a:rPr lang="ru-RU" sz="2400" dirty="0" smtClean="0">
                <a:latin typeface="Myriad Pro" panose="020B0503030403020204" pitchFamily="34" charset="0"/>
              </a:rPr>
              <a:t/>
            </a:r>
            <a:br>
              <a:rPr lang="ru-RU" sz="2400" dirty="0" smtClean="0">
                <a:latin typeface="Myriad Pro" panose="020B0503030403020204" pitchFamily="34" charset="0"/>
              </a:rPr>
            </a:br>
            <a:r>
              <a:rPr lang="ru-RU" sz="2400" dirty="0" smtClean="0">
                <a:latin typeface="Myriad Pro" panose="020B0503030403020204" pitchFamily="34" charset="0"/>
              </a:rPr>
              <a:t>отвечает всем современным требованиям по передаче, хранению и обработке персональных данных в</a:t>
            </a:r>
            <a:br>
              <a:rPr lang="ru-RU" sz="2400" dirty="0" smtClean="0">
                <a:latin typeface="Myriad Pro" panose="020B0503030403020204" pitchFamily="34" charset="0"/>
              </a:rPr>
            </a:br>
            <a:r>
              <a:rPr lang="ru-RU" sz="2400" dirty="0" smtClean="0">
                <a:latin typeface="Myriad Pro" panose="020B0503030403020204" pitchFamily="34" charset="0"/>
              </a:rPr>
              <a:t>соответствии с </a:t>
            </a:r>
            <a:r>
              <a:rPr lang="ru-RU" sz="2400" dirty="0">
                <a:latin typeface="Myriad Pro" panose="020B0503030403020204" pitchFamily="34" charset="0"/>
              </a:rPr>
              <a:t>ф</a:t>
            </a:r>
            <a:r>
              <a:rPr lang="ru-RU" sz="2400" dirty="0" smtClean="0">
                <a:latin typeface="Myriad Pro" panose="020B0503030403020204" pitchFamily="34" charset="0"/>
              </a:rPr>
              <a:t>едеральным законодательством</a:t>
            </a:r>
            <a:endParaRPr lang="ru-RU" sz="2400" dirty="0">
              <a:latin typeface="Myriad Pro" panose="020B0503030403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36" y="3144296"/>
            <a:ext cx="5688789" cy="3500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8781" y="17252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10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7" y="1450777"/>
            <a:ext cx="89887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yriad Pro" panose="020B0503030403020204" pitchFamily="34" charset="0"/>
              </a:rPr>
              <a:t>Доступ</a:t>
            </a:r>
          </a:p>
          <a:p>
            <a:pPr algn="ctr"/>
            <a:r>
              <a:rPr lang="ru-RU" sz="5400" b="1" dirty="0" smtClean="0">
                <a:latin typeface="Myriad Pro" panose="020B0503030403020204" pitchFamily="34" charset="0"/>
              </a:rPr>
              <a:t>сторонних организаций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8781" y="17252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11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36" y="3045125"/>
            <a:ext cx="89887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yriad Pro" panose="020B0503030403020204" pitchFamily="34" charset="0"/>
              </a:rPr>
              <a:t>к Регистру получателей социальных</a:t>
            </a:r>
            <a:br>
              <a:rPr lang="ru-RU" sz="4000" dirty="0" smtClean="0">
                <a:latin typeface="Myriad Pro" panose="020B0503030403020204" pitchFamily="34" charset="0"/>
              </a:rPr>
            </a:br>
            <a:r>
              <a:rPr lang="ru-RU" sz="4000" dirty="0" smtClean="0">
                <a:latin typeface="Myriad Pro" panose="020B0503030403020204" pitchFamily="34" charset="0"/>
              </a:rPr>
              <a:t>услуг Нижегородской области</a:t>
            </a:r>
          </a:p>
          <a:p>
            <a:pPr algn="ctr"/>
            <a:r>
              <a:rPr lang="ru-RU" sz="4000" dirty="0" smtClean="0">
                <a:latin typeface="Myriad Pro" panose="020B0503030403020204" pitchFamily="34" charset="0"/>
              </a:rPr>
              <a:t> и исполнение ими требований законодательства по защите</a:t>
            </a:r>
            <a:br>
              <a:rPr lang="ru-RU" sz="4000" dirty="0" smtClean="0">
                <a:latin typeface="Myriad Pro" panose="020B0503030403020204" pitchFamily="34" charset="0"/>
              </a:rPr>
            </a:br>
            <a:r>
              <a:rPr lang="ru-RU" sz="4000" dirty="0" smtClean="0">
                <a:latin typeface="Myriad Pro" panose="020B0503030403020204" pitchFamily="34" charset="0"/>
              </a:rPr>
              <a:t>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45989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7" y="1765724"/>
            <a:ext cx="89887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yriad Pro" panose="020B0503030403020204" pitchFamily="34" charset="0"/>
              </a:rPr>
              <a:t>Регистр получателей социальных услуг Нижегородской области</a:t>
            </a:r>
          </a:p>
          <a:p>
            <a:pPr algn="ctr"/>
            <a:r>
              <a:rPr lang="ru-RU" sz="3200" dirty="0" smtClean="0">
                <a:latin typeface="Myriad Pro" panose="020B0503030403020204" pitchFamily="34" charset="0"/>
              </a:rPr>
              <a:t/>
            </a:r>
            <a:br>
              <a:rPr lang="ru-RU" sz="3200" dirty="0" smtClean="0">
                <a:latin typeface="Myriad Pro" panose="020B0503030403020204" pitchFamily="34" charset="0"/>
              </a:rPr>
            </a:br>
            <a:r>
              <a:rPr lang="ru-RU" sz="3600" dirty="0" smtClean="0">
                <a:latin typeface="Myriad Pro" panose="020B0503030403020204" pitchFamily="34" charset="0"/>
              </a:rPr>
              <a:t>это история взаимодействия</a:t>
            </a:r>
            <a:br>
              <a:rPr lang="ru-RU" sz="3600" dirty="0" smtClean="0">
                <a:latin typeface="Myriad Pro" panose="020B0503030403020204" pitchFamily="34" charset="0"/>
              </a:rPr>
            </a:br>
            <a:r>
              <a:rPr lang="ru-RU" sz="3600" dirty="0" smtClean="0">
                <a:latin typeface="Myriad Pro" panose="020B0503030403020204" pitchFamily="34" charset="0"/>
              </a:rPr>
              <a:t>гражданина с государством в части получения социальных услуг</a:t>
            </a:r>
            <a:endParaRPr lang="ru-RU" sz="3600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48781" y="17252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12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7253" y="1229283"/>
            <a:ext cx="9178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yriad Pro" panose="020B0503030403020204" pitchFamily="34" charset="0"/>
              </a:rPr>
              <a:t>Разработка</a:t>
            </a:r>
          </a:p>
          <a:p>
            <a:pPr algn="ctr"/>
            <a:r>
              <a:rPr lang="ru-RU" sz="4800" b="1" dirty="0" smtClean="0">
                <a:latin typeface="Myriad Pro" panose="020B0503030403020204" pitchFamily="34" charset="0"/>
              </a:rPr>
              <a:t>регламентов</a:t>
            </a:r>
            <a:r>
              <a:rPr lang="ru-RU" sz="4800" dirty="0" smtClean="0">
                <a:latin typeface="Myriad Pro" panose="020B0503030403020204" pitchFamily="34" charset="0"/>
              </a:rPr>
              <a:t> </a:t>
            </a:r>
            <a:r>
              <a:rPr lang="ru-RU" sz="3600" dirty="0" smtClean="0">
                <a:latin typeface="Myriad Pro" panose="020B0503030403020204" pitchFamily="34" charset="0"/>
              </a:rPr>
              <a:t>и</a:t>
            </a:r>
            <a:r>
              <a:rPr lang="ru-RU" sz="4800" dirty="0" smtClean="0">
                <a:latin typeface="Myriad Pro" panose="020B0503030403020204" pitchFamily="34" charset="0"/>
              </a:rPr>
              <a:t> </a:t>
            </a:r>
            <a:r>
              <a:rPr lang="ru-RU" sz="4800" b="1" dirty="0" smtClean="0">
                <a:latin typeface="Myriad Pro" panose="020B0503030403020204" pitchFamily="34" charset="0"/>
              </a:rPr>
              <a:t>подходов</a:t>
            </a:r>
            <a:endParaRPr lang="ru-RU" sz="4800" b="1" dirty="0">
              <a:latin typeface="Myriad Pro" panose="020B05030304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591" y="2835489"/>
            <a:ext cx="74558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Myriad Pro" panose="020B0503030403020204" pitchFamily="34" charset="0"/>
              </a:rPr>
              <a:t>Определение</a:t>
            </a:r>
          </a:p>
          <a:p>
            <a:pPr algn="ctr"/>
            <a:r>
              <a:rPr lang="ru-RU" sz="4800" b="1" dirty="0" smtClean="0">
                <a:latin typeface="Myriad Pro" panose="020B0503030403020204" pitchFamily="34" charset="0"/>
              </a:rPr>
              <a:t>нагрузки на сотрудников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1481" y="4551644"/>
            <a:ext cx="63610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Myriad Pro" panose="020B0503030403020204" pitchFamily="34" charset="0"/>
              </a:rPr>
              <a:t>Утверждение</a:t>
            </a:r>
          </a:p>
          <a:p>
            <a:pPr algn="ctr"/>
            <a:r>
              <a:rPr lang="ru-RU" sz="4800" b="1" dirty="0" smtClean="0">
                <a:latin typeface="Myriad Pro" panose="020B0503030403020204" pitchFamily="34" charset="0"/>
              </a:rPr>
              <a:t>прозрачных тарифов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8781" y="17252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13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253" y="1746120"/>
            <a:ext cx="91785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yriad Pro" panose="020B0503030403020204" pitchFamily="34" charset="0"/>
              </a:rPr>
              <a:t>Качественный </a:t>
            </a:r>
            <a:r>
              <a:rPr lang="ru-RU" sz="4000" dirty="0">
                <a:latin typeface="Myriad Pro" panose="020B0503030403020204" pitchFamily="34" charset="0"/>
              </a:rPr>
              <a:t>п</a:t>
            </a:r>
            <a:r>
              <a:rPr lang="ru-RU" sz="4000" dirty="0" smtClean="0">
                <a:latin typeface="Myriad Pro" panose="020B0503030403020204" pitchFamily="34" charset="0"/>
              </a:rPr>
              <a:t>ереход к</a:t>
            </a:r>
          </a:p>
          <a:p>
            <a:pPr algn="ctr"/>
            <a:r>
              <a:rPr lang="ru-RU" sz="5400" b="1" dirty="0">
                <a:latin typeface="Myriad Pro" panose="020B0503030403020204" pitchFamily="34" charset="0"/>
              </a:rPr>
              <a:t>а</a:t>
            </a:r>
            <a:r>
              <a:rPr lang="ru-RU" sz="5400" b="1" dirty="0" smtClean="0">
                <a:latin typeface="Myriad Pro" panose="020B0503030403020204" pitchFamily="34" charset="0"/>
              </a:rPr>
              <a:t>втоматизированному назначению социальных услуг и их «пакетному» добавлению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8781" y="17252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14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0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4506" y="1395312"/>
            <a:ext cx="917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yriad Pro" panose="020B0503030403020204" pitchFamily="34" charset="0"/>
              </a:rPr>
              <a:t>Методология</a:t>
            </a:r>
            <a:endParaRPr lang="ru-RU" sz="6600" b="1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7253" y="3081710"/>
            <a:ext cx="917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yriad Pro" panose="020B0503030403020204" pitchFamily="34" charset="0"/>
              </a:rPr>
              <a:t>Качество</a:t>
            </a:r>
            <a:endParaRPr lang="ru-RU" sz="6600" b="1" dirty="0"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90" y="4768108"/>
            <a:ext cx="9178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yriad Pro" panose="020B0503030403020204" pitchFamily="34" charset="0"/>
              </a:rPr>
              <a:t>Индивидуальный подход</a:t>
            </a:r>
            <a:endParaRPr lang="ru-RU" sz="6600" b="1" dirty="0"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8781" y="17252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15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4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4506" y="753361"/>
            <a:ext cx="9178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yriad Pro" panose="020B0503030403020204" pitchFamily="34" charset="0"/>
              </a:rPr>
              <a:t>Развитие учреждений в соответствии с темпами и возможностью их информационно-технологического оснащения</a:t>
            </a:r>
            <a:endParaRPr lang="ru-RU" sz="4800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73187"/>
            <a:ext cx="9178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yriad Pro" panose="020B0503030403020204" pitchFamily="34" charset="0"/>
              </a:rPr>
              <a:t>Подготовка и переподготовка</a:t>
            </a:r>
            <a:br>
              <a:rPr lang="ru-RU" sz="3600" dirty="0" smtClean="0">
                <a:latin typeface="Myriad Pro" panose="020B0503030403020204" pitchFamily="34" charset="0"/>
              </a:rPr>
            </a:br>
            <a:r>
              <a:rPr lang="ru-RU" sz="3600" dirty="0" smtClean="0">
                <a:latin typeface="Myriad Pro" panose="020B0503030403020204" pitchFamily="34" charset="0"/>
              </a:rPr>
              <a:t> кадрового состава</a:t>
            </a:r>
            <a:endParaRPr lang="ru-RU" sz="4800" dirty="0"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74701"/>
            <a:ext cx="9178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yriad Pro" panose="020B0503030403020204" pitchFamily="34" charset="0"/>
              </a:rPr>
              <a:t>Внимательная работа с персональными данными граждан и с документами, удостоверяющими личность</a:t>
            </a:r>
            <a:endParaRPr lang="ru-RU" sz="4800" dirty="0">
              <a:latin typeface="Myriad Pro" panose="020B0503030403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8781" y="17252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16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0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1667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atin typeface="Myriad Pro" panose="020B0503030403020204" pitchFamily="34" charset="0"/>
              </a:rPr>
              <a:t>современным отраслевым</a:t>
            </a:r>
            <a:endParaRPr lang="ru-RU" sz="5000" dirty="0">
              <a:latin typeface="Myriad Pro" panose="020B0503030403020204" pitchFamily="34" charset="0"/>
            </a:endParaRPr>
          </a:p>
          <a:p>
            <a:pPr algn="ctr"/>
            <a:r>
              <a:rPr lang="ru-RU" sz="5000" dirty="0" smtClean="0">
                <a:latin typeface="Myriad Pro" panose="020B0503030403020204" pitchFamily="34" charset="0"/>
              </a:rPr>
              <a:t>программным обеспечением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0889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yriad Pro" panose="020B0503030403020204" pitchFamily="34" charset="0"/>
              </a:rPr>
              <a:t>Оснащение учреждений социального обслуживания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48781" y="172527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17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1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03" y="1800992"/>
            <a:ext cx="8574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yriad Pro" panose="020B0503030403020204" pitchFamily="34" charset="0"/>
              </a:rPr>
              <a:t>442 Федеральный закон</a:t>
            </a:r>
            <a:br>
              <a:rPr lang="ru-RU" sz="4400" dirty="0" smtClean="0">
                <a:latin typeface="Myriad Pro" panose="020B0503030403020204" pitchFamily="34" charset="0"/>
              </a:rPr>
            </a:br>
            <a:r>
              <a:rPr lang="ru-RU" sz="4400" dirty="0" smtClean="0">
                <a:latin typeface="Myriad Pro" panose="020B0503030403020204" pitchFamily="34" charset="0"/>
              </a:rPr>
              <a:t> стал поворотной точкой</a:t>
            </a:r>
            <a:r>
              <a:rPr lang="en-US" sz="4400" dirty="0" smtClean="0">
                <a:latin typeface="Myriad Pro" panose="020B0503030403020204" pitchFamily="34" charset="0"/>
              </a:rPr>
              <a:t> </a:t>
            </a:r>
            <a:r>
              <a:rPr lang="ru-RU" sz="4400" dirty="0" smtClean="0">
                <a:latin typeface="Myriad Pro" panose="020B0503030403020204" pitchFamily="34" charset="0"/>
              </a:rPr>
              <a:t> в</a:t>
            </a:r>
            <a:br>
              <a:rPr lang="ru-RU" sz="4400" dirty="0" smtClean="0">
                <a:latin typeface="Myriad Pro" panose="020B0503030403020204" pitchFamily="34" charset="0"/>
              </a:rPr>
            </a:br>
            <a:r>
              <a:rPr lang="ru-RU" sz="4400" dirty="0" smtClean="0">
                <a:latin typeface="Myriad Pro" panose="020B0503030403020204" pitchFamily="34" charset="0"/>
              </a:rPr>
              <a:t> сфере деятельности</a:t>
            </a:r>
            <a:br>
              <a:rPr lang="ru-RU" sz="4400" dirty="0" smtClean="0">
                <a:latin typeface="Myriad Pro" panose="020B0503030403020204" pitchFamily="34" charset="0"/>
              </a:rPr>
            </a:br>
            <a:r>
              <a:rPr lang="en-US" sz="4400" dirty="0" smtClean="0">
                <a:latin typeface="Myriad Pro" panose="020B0503030403020204" pitchFamily="34" charset="0"/>
              </a:rPr>
              <a:t> </a:t>
            </a:r>
            <a:r>
              <a:rPr lang="ru-RU" sz="4400" dirty="0" smtClean="0">
                <a:latin typeface="Myriad Pro" panose="020B0503030403020204" pitchFamily="34" charset="0"/>
              </a:rPr>
              <a:t>учреждений социального обслуживания</a:t>
            </a:r>
            <a:endParaRPr lang="ru-RU" sz="4400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7789" y="1630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64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604" y="1008280"/>
            <a:ext cx="85743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latin typeface="Myriad Pro" panose="020B0503030403020204" pitchFamily="34" charset="0"/>
              </a:rPr>
              <a:t>200</a:t>
            </a:r>
          </a:p>
          <a:p>
            <a:pPr algn="ctr"/>
            <a:r>
              <a:rPr lang="ru-RU" sz="4600" dirty="0" smtClean="0">
                <a:latin typeface="Myriad Pro" panose="020B0503030403020204" pitchFamily="34" charset="0"/>
              </a:rPr>
              <a:t>учреждений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9936" y="3769488"/>
            <a:ext cx="75841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Myriad Pro" panose="020B0503030403020204" pitchFamily="34" charset="0"/>
              </a:rPr>
              <a:t>оборудованы рабочими местами</a:t>
            </a:r>
          </a:p>
          <a:p>
            <a:pPr algn="ctr"/>
            <a:r>
              <a:rPr lang="ru-RU" sz="4000" dirty="0" smtClean="0">
                <a:latin typeface="Myriad Pro" panose="020B0503030403020204" pitchFamily="34" charset="0"/>
              </a:rPr>
              <a:t>для обработки персональных</a:t>
            </a:r>
            <a:br>
              <a:rPr lang="ru-RU" sz="4000" dirty="0" smtClean="0">
                <a:latin typeface="Myriad Pro" panose="020B0503030403020204" pitchFamily="34" charset="0"/>
              </a:rPr>
            </a:br>
            <a:r>
              <a:rPr lang="ru-RU" sz="4000" dirty="0" smtClean="0">
                <a:latin typeface="Myriad Pro" panose="020B0503030403020204" pitchFamily="34" charset="0"/>
              </a:rPr>
              <a:t> данных с использованием</a:t>
            </a:r>
            <a:br>
              <a:rPr lang="ru-RU" sz="4000" dirty="0" smtClean="0">
                <a:latin typeface="Myriad Pro" panose="020B0503030403020204" pitchFamily="34" charset="0"/>
              </a:rPr>
            </a:br>
            <a:r>
              <a:rPr lang="ru-RU" sz="4000" dirty="0" smtClean="0">
                <a:latin typeface="Myriad Pro" panose="020B0503030403020204" pitchFamily="34" charset="0"/>
              </a:rPr>
              <a:t>защищенных каналов связи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17789" y="1630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7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803" y="1017120"/>
            <a:ext cx="85743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latin typeface="Myriad Pro" panose="020B0503030403020204" pitchFamily="34" charset="0"/>
              </a:rPr>
              <a:t>190</a:t>
            </a:r>
          </a:p>
          <a:p>
            <a:pPr algn="ctr"/>
            <a:r>
              <a:rPr lang="ru-RU" sz="4600" dirty="0" smtClean="0">
                <a:latin typeface="Myriad Pro" panose="020B0503030403020204" pitchFamily="34" charset="0"/>
              </a:rPr>
              <a:t>учреждений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158" y="3843469"/>
            <a:ext cx="85743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yriad Pro" panose="020B0503030403020204" pitchFamily="34" charset="0"/>
              </a:rPr>
              <a:t>в Реестре поставщиков</a:t>
            </a:r>
            <a:br>
              <a:rPr lang="ru-RU" sz="4400" dirty="0" smtClean="0">
                <a:latin typeface="Myriad Pro" panose="020B0503030403020204" pitchFamily="34" charset="0"/>
              </a:rPr>
            </a:br>
            <a:r>
              <a:rPr lang="ru-RU" sz="4400" dirty="0" smtClean="0">
                <a:latin typeface="Myriad Pro" panose="020B0503030403020204" pitchFamily="34" charset="0"/>
              </a:rPr>
              <a:t> социальных услуг Нижегородской области </a:t>
            </a:r>
            <a:endParaRPr lang="ru-RU" sz="4400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8264" y="1630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924" y="879893"/>
            <a:ext cx="781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yriad Pro" panose="020B0503030403020204" pitchFamily="34" charset="0"/>
              </a:rPr>
              <a:t>Реестр поставщиков социальных услуг Нижегородской области</a:t>
            </a:r>
            <a:endParaRPr lang="ru-RU" sz="2000" b="1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8264" y="1630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219"/>
            <a:ext cx="9144000" cy="49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786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79" y="1865841"/>
            <a:ext cx="87644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yriad Pro" panose="020B0503030403020204" pitchFamily="34" charset="0"/>
              </a:rPr>
              <a:t>Возможность более широкого использования</a:t>
            </a:r>
            <a:br>
              <a:rPr lang="ru-RU" sz="4000" dirty="0" smtClean="0">
                <a:latin typeface="Myriad Pro" panose="020B0503030403020204" pitchFamily="34" charset="0"/>
              </a:rPr>
            </a:br>
            <a:r>
              <a:rPr lang="ru-RU" sz="4000" dirty="0" smtClean="0">
                <a:latin typeface="Myriad Pro" panose="020B0503030403020204" pitchFamily="34" charset="0"/>
              </a:rPr>
              <a:t>Автоматизированного информационного сервиса</a:t>
            </a:r>
            <a:br>
              <a:rPr lang="ru-RU" sz="4000" dirty="0" smtClean="0">
                <a:latin typeface="Myriad Pro" panose="020B0503030403020204" pitchFamily="34" charset="0"/>
              </a:rPr>
            </a:br>
            <a:r>
              <a:rPr lang="ru-RU" sz="4000" dirty="0" smtClean="0">
                <a:latin typeface="Myriad Pro" panose="020B0503030403020204" pitchFamily="34" charset="0"/>
              </a:rPr>
              <a:t>«Реестр поставщиков социальных</a:t>
            </a:r>
            <a:br>
              <a:rPr lang="ru-RU" sz="4000" dirty="0" smtClean="0">
                <a:latin typeface="Myriad Pro" panose="020B0503030403020204" pitchFamily="34" charset="0"/>
              </a:rPr>
            </a:br>
            <a:r>
              <a:rPr lang="ru-RU" sz="4000" dirty="0" smtClean="0">
                <a:latin typeface="Myriad Pro" panose="020B0503030403020204" pitchFamily="34" charset="0"/>
              </a:rPr>
              <a:t>услуг  Нижегородской области»</a:t>
            </a:r>
            <a:endParaRPr lang="ru-RU" sz="4000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8264" y="16300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6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1334" y="876293"/>
            <a:ext cx="9150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yriad Pro" panose="020B0503030403020204" pitchFamily="34" charset="0"/>
              </a:rPr>
              <a:t>Возможности закрытой, технической части</a:t>
            </a:r>
            <a:br>
              <a:rPr lang="ru-RU" sz="3200" b="1" dirty="0" smtClean="0">
                <a:latin typeface="Myriad Pro" panose="020B0503030403020204" pitchFamily="34" charset="0"/>
              </a:rPr>
            </a:br>
            <a:r>
              <a:rPr lang="ru-RU" sz="3200" b="1" dirty="0" smtClean="0">
                <a:latin typeface="Myriad Pro" panose="020B0503030403020204" pitchFamily="34" charset="0"/>
              </a:rPr>
              <a:t> Реестра получателей социальных услуг Нижегородской области</a:t>
            </a:r>
            <a:endParaRPr lang="ru-RU" sz="3200" b="1" dirty="0" smtClean="0">
              <a:latin typeface="Myriad Pro" panose="020B05030304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184" y="2879248"/>
            <a:ext cx="8737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yriad Pro" panose="020B0503030403020204" pitchFamily="34" charset="0"/>
              </a:rPr>
              <a:t>Для министерства социальной политики:</a:t>
            </a:r>
          </a:p>
          <a:p>
            <a:pPr algn="ctr"/>
            <a:r>
              <a:rPr lang="ru-RU" sz="2800" dirty="0" smtClean="0">
                <a:latin typeface="Myriad Pro" panose="020B0503030403020204" pitchFamily="34" charset="0"/>
              </a:rPr>
              <a:t>доступ к возможности </a:t>
            </a:r>
            <a:r>
              <a:rPr lang="ru-RU" sz="2800" dirty="0" smtClean="0">
                <a:latin typeface="Myriad Pro" panose="020B0503030403020204" pitchFamily="34" charset="0"/>
              </a:rPr>
              <a:t>контролировать</a:t>
            </a:r>
            <a:r>
              <a:rPr lang="ru-RU" sz="2800" dirty="0" smtClean="0">
                <a:latin typeface="Myriad Pro" panose="020B0503030403020204" pitchFamily="34" charset="0"/>
              </a:rPr>
              <a:t>,</a:t>
            </a:r>
            <a:br>
              <a:rPr lang="ru-RU" sz="2800" dirty="0" smtClean="0">
                <a:latin typeface="Myriad Pro" panose="020B0503030403020204" pitchFamily="34" charset="0"/>
              </a:rPr>
            </a:br>
            <a:r>
              <a:rPr lang="ru-RU" sz="2800" dirty="0" smtClean="0">
                <a:latin typeface="Myriad Pro" panose="020B0503030403020204" pitchFamily="34" charset="0"/>
              </a:rPr>
              <a:t> анализировать </a:t>
            </a:r>
            <a:r>
              <a:rPr lang="ru-RU" sz="2800" dirty="0" smtClean="0">
                <a:latin typeface="Myriad Pro" panose="020B0503030403020204" pitchFamily="34" charset="0"/>
              </a:rPr>
              <a:t>и </a:t>
            </a:r>
            <a:r>
              <a:rPr lang="ru-RU" sz="2800" dirty="0" smtClean="0">
                <a:latin typeface="Myriad Pro" panose="020B0503030403020204" pitchFamily="34" charset="0"/>
              </a:rPr>
              <a:t>принимать управленческие решения</a:t>
            </a:r>
            <a:endParaRPr lang="en-US" sz="2800" dirty="0" smtClean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7789" y="17252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7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801" y="4759093"/>
            <a:ext cx="87372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yriad Pro" panose="020B0503030403020204" pitchFamily="34" charset="0"/>
              </a:rPr>
              <a:t>Для подведомственных учреждений:</a:t>
            </a:r>
          </a:p>
          <a:p>
            <a:pPr algn="ctr"/>
            <a:r>
              <a:rPr lang="ru-RU" sz="2800" dirty="0" smtClean="0">
                <a:latin typeface="Myriad Pro" panose="020B0503030403020204" pitchFamily="34" charset="0"/>
              </a:rPr>
              <a:t> доступ к формированию </a:t>
            </a:r>
            <a:r>
              <a:rPr lang="ru-RU" sz="2800" dirty="0" smtClean="0">
                <a:latin typeface="Myriad Pro" panose="020B0503030403020204" pitchFamily="34" charset="0"/>
              </a:rPr>
              <a:t>и </a:t>
            </a:r>
            <a:r>
              <a:rPr lang="ru-RU" sz="2800" dirty="0" smtClean="0">
                <a:latin typeface="Myriad Pro" panose="020B0503030403020204" pitchFamily="34" charset="0"/>
              </a:rPr>
              <a:t>передаче информации </a:t>
            </a:r>
            <a:r>
              <a:rPr lang="ru-RU" sz="2800" dirty="0" smtClean="0">
                <a:latin typeface="Myriad Pro" panose="020B0503030403020204" pitchFamily="34" charset="0"/>
              </a:rPr>
              <a:t>непосредственно в министерство</a:t>
            </a:r>
            <a:br>
              <a:rPr lang="ru-RU" sz="2800" dirty="0" smtClean="0">
                <a:latin typeface="Myriad Pro" panose="020B0503030403020204" pitchFamily="34" charset="0"/>
              </a:rPr>
            </a:br>
            <a:r>
              <a:rPr lang="ru-RU" sz="2800" dirty="0" smtClean="0">
                <a:latin typeface="Myriad Pro" panose="020B0503030403020204" pitchFamily="34" charset="0"/>
              </a:rPr>
              <a:t>(своды, отчеты, показатели)</a:t>
            </a:r>
          </a:p>
        </p:txBody>
      </p:sp>
    </p:spTree>
    <p:extLst>
      <p:ext uri="{BB962C8B-B14F-4D97-AF65-F5344CB8AC3E}">
        <p14:creationId xmlns:p14="http://schemas.microsoft.com/office/powerpoint/2010/main" val="14261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550" y="1758271"/>
            <a:ext cx="85228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Myriad Pro" panose="020B0503030403020204" pitchFamily="34" charset="0"/>
              </a:rPr>
              <a:t>Это совместная, грамотная и профессиональная работа</a:t>
            </a:r>
            <a:br>
              <a:rPr lang="ru-RU" sz="4800" dirty="0" smtClean="0">
                <a:latin typeface="Myriad Pro" panose="020B0503030403020204" pitchFamily="34" charset="0"/>
              </a:rPr>
            </a:br>
            <a:r>
              <a:rPr lang="ru-RU" sz="4800" dirty="0" smtClean="0">
                <a:latin typeface="Myriad Pro" panose="020B0503030403020204" pitchFamily="34" charset="0"/>
              </a:rPr>
              <a:t> всего министерства</a:t>
            </a:r>
            <a:br>
              <a:rPr lang="ru-RU" sz="4800" dirty="0" smtClean="0">
                <a:latin typeface="Myriad Pro" panose="020B0503030403020204" pitchFamily="34" charset="0"/>
              </a:rPr>
            </a:br>
            <a:r>
              <a:rPr lang="ru-RU" sz="4800" dirty="0" smtClean="0">
                <a:latin typeface="Myriad Pro" panose="020B0503030403020204" pitchFamily="34" charset="0"/>
              </a:rPr>
              <a:t> социальной политики и</a:t>
            </a:r>
            <a:br>
              <a:rPr lang="ru-RU" sz="4800" dirty="0" smtClean="0">
                <a:latin typeface="Myriad Pro" panose="020B0503030403020204" pitchFamily="34" charset="0"/>
              </a:rPr>
            </a:br>
            <a:r>
              <a:rPr lang="ru-RU" sz="4800" dirty="0" smtClean="0">
                <a:latin typeface="Myriad Pro" panose="020B0503030403020204" pitchFamily="34" charset="0"/>
              </a:rPr>
              <a:t>каждого учреждения</a:t>
            </a:r>
            <a:endParaRPr lang="ru-RU" sz="4800" dirty="0">
              <a:latin typeface="Myriad Pro" panose="020B05030304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7789" y="17252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8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65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860" y="3312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Myriad Pro" panose="020B05030304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7789" y="17252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9</a:t>
            </a:r>
            <a:endParaRPr lang="ru-RU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138"/>
            <a:ext cx="9144000" cy="45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164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05</dc:creator>
  <cp:lastModifiedBy>05</cp:lastModifiedBy>
  <cp:revision>55</cp:revision>
  <dcterms:created xsi:type="dcterms:W3CDTF">2015-09-18T08:06:24Z</dcterms:created>
  <dcterms:modified xsi:type="dcterms:W3CDTF">2015-09-18T12:54:04Z</dcterms:modified>
</cp:coreProperties>
</file>